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35" autoAdjust="0"/>
    <p:restoredTop sz="94660"/>
  </p:normalViewPr>
  <p:slideViewPr>
    <p:cSldViewPr snapToGrid="0">
      <p:cViewPr varScale="1">
        <p:scale>
          <a:sx n="72" d="100"/>
          <a:sy n="72" d="100"/>
        </p:scale>
        <p:origin x="52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fa\Desktop\FACULDADE\Projeto%20integrador\Formul&#225;rio%20sem%20t&#237;tulo%20(respostas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fa\Desktop\FACULDADE\Projeto%20integrador\Formul&#225;rio%20sem%20t&#237;tulo%20(respostas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fa\Desktop\FACULDADE\Projeto%20integrador\Formul&#225;rio%20sem%20t&#237;tulo%20(respostas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fa\Desktop\FACULDADE\Projeto%20integrador\Formul&#225;rio%20sem%20t&#237;tulo%20(respostas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fa\Desktop\FACULDADE\Projeto%20integrador\Formul&#225;rio%20sem%20t&#237;tulo%20(respostas)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fa\Desktop\FACULDADE\Projeto%20integrador\Formul&#225;rio%20sem%20t&#237;tulo%20(respostas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/>
              <a:t>31 a 40 anos - feminino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1"/>
          <c:order val="0"/>
          <c:tx>
            <c:strRef>
              <c:f>'Pergunta 1'!$B$8</c:f>
              <c:strCache>
                <c:ptCount val="1"/>
                <c:pt idx="0">
                  <c:v>31 a 40 anos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D92-4C16-BFAE-78E0F8513AC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D92-4C16-BFAE-78E0F8513AC5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ED92-4C16-BFAE-78E0F8513AC5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'Pergunta 1'!$L$4:$N$4</c:f>
              <c:strCache>
                <c:ptCount val="3"/>
                <c:pt idx="0">
                  <c:v>Nada preocupado</c:v>
                </c:pt>
                <c:pt idx="1">
                  <c:v>Indiferente</c:v>
                </c:pt>
                <c:pt idx="2">
                  <c:v>Muito Preocupado</c:v>
                </c:pt>
              </c:strCache>
            </c:strRef>
          </c:cat>
          <c:val>
            <c:numRef>
              <c:f>'Pergunta 1'!$L$8:$N$8</c:f>
              <c:numCache>
                <c:formatCode>0%</c:formatCode>
                <c:ptCount val="3"/>
                <c:pt idx="0">
                  <c:v>8.3333333333333329E-2</c:v>
                </c:pt>
                <c:pt idx="1">
                  <c:v>8.3333333333333329E-2</c:v>
                </c:pt>
                <c:pt idx="2">
                  <c:v>0.83333333333333337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D92-4C16-BFAE-78E0F8513AC5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31 a 40 anos- masculino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1"/>
          <c:order val="0"/>
          <c:tx>
            <c:strRef>
              <c:f>'Pergunta 1'!$B$14</c:f>
              <c:strCache>
                <c:ptCount val="1"/>
                <c:pt idx="0">
                  <c:v>31 a 40 anos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33D-4F00-93D0-F54541E79BBD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33D-4F00-93D0-F54541E79BBD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33D-4F00-93D0-F54541E79BBD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'Pergunta 1'!$L$4:$N$4</c:f>
              <c:strCache>
                <c:ptCount val="3"/>
                <c:pt idx="0">
                  <c:v>Nada preocupado</c:v>
                </c:pt>
                <c:pt idx="1">
                  <c:v>Indiferente</c:v>
                </c:pt>
                <c:pt idx="2">
                  <c:v>Muito Preocupado</c:v>
                </c:pt>
              </c:strCache>
            </c:strRef>
          </c:cat>
          <c:val>
            <c:numRef>
              <c:f>'Pergunta 1'!$L$14:$N$14</c:f>
              <c:numCache>
                <c:formatCode>0%</c:formatCode>
                <c:ptCount val="3"/>
                <c:pt idx="0">
                  <c:v>7.0175438596491224E-2</c:v>
                </c:pt>
                <c:pt idx="1">
                  <c:v>0.15789473684210525</c:v>
                </c:pt>
                <c:pt idx="2">
                  <c:v>0.77192982456140347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33D-4F00-93D0-F54541E79BBD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/>
              <a:t>31 a 40 anos - feminino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1"/>
          <c:order val="0"/>
          <c:tx>
            <c:strRef>
              <c:f>'Pergunta 3'!$B$8</c:f>
              <c:strCache>
                <c:ptCount val="1"/>
                <c:pt idx="0">
                  <c:v>31 a 40 anos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DBC-490F-BF48-D522D568DAF2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DBC-490F-BF48-D522D568DAF2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DBC-490F-BF48-D522D568DAF2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'Pergunta 3'!$L$4:$N$4</c:f>
              <c:strCache>
                <c:ptCount val="3"/>
                <c:pt idx="0">
                  <c:v>Nada preocupado</c:v>
                </c:pt>
                <c:pt idx="1">
                  <c:v>Indiferente</c:v>
                </c:pt>
                <c:pt idx="2">
                  <c:v>Muito Preocupado</c:v>
                </c:pt>
              </c:strCache>
            </c:strRef>
          </c:cat>
          <c:val>
            <c:numRef>
              <c:f>'Pergunta 3'!$L$8:$N$8</c:f>
              <c:numCache>
                <c:formatCode>0%</c:formatCode>
                <c:ptCount val="3"/>
                <c:pt idx="0">
                  <c:v>0</c:v>
                </c:pt>
                <c:pt idx="1">
                  <c:v>0.109375</c:v>
                </c:pt>
                <c:pt idx="2">
                  <c:v>0.890625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DBC-490F-BF48-D522D568DAF2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31 a 40 anos- masculino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1"/>
          <c:order val="0"/>
          <c:tx>
            <c:strRef>
              <c:f>'Pergunta 3'!$B$14</c:f>
              <c:strCache>
                <c:ptCount val="1"/>
                <c:pt idx="0">
                  <c:v>31 a 40 anos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08A-4A48-B47F-57BBCE4514E6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08A-4A48-B47F-57BBCE4514E6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08A-4A48-B47F-57BBCE4514E6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'Pergunta 3'!$L$4:$N$4</c:f>
              <c:strCache>
                <c:ptCount val="3"/>
                <c:pt idx="0">
                  <c:v>Nada preocupado</c:v>
                </c:pt>
                <c:pt idx="1">
                  <c:v>Indiferente</c:v>
                </c:pt>
                <c:pt idx="2">
                  <c:v>Muito Preocupado</c:v>
                </c:pt>
              </c:strCache>
            </c:strRef>
          </c:cat>
          <c:val>
            <c:numRef>
              <c:f>'Pergunta 3'!$L$14:$N$14</c:f>
              <c:numCache>
                <c:formatCode>0%</c:formatCode>
                <c:ptCount val="3"/>
                <c:pt idx="0">
                  <c:v>1.7605633802816902E-2</c:v>
                </c:pt>
                <c:pt idx="1">
                  <c:v>0.18309859154929578</c:v>
                </c:pt>
                <c:pt idx="2">
                  <c:v>0.79929577464788737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08A-4A48-B47F-57BBCE4514E6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/>
              <a:t>31 a 40 anos - feminino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1"/>
          <c:order val="0"/>
          <c:tx>
            <c:strRef>
              <c:f>'Pergunta 6'!$B$8</c:f>
              <c:strCache>
                <c:ptCount val="1"/>
                <c:pt idx="0">
                  <c:v>31 a 40 anos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205-4E49-8ABF-0F6FA7E567B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205-4E49-8ABF-0F6FA7E567B5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205-4E49-8ABF-0F6FA7E567B5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'Pergunta 6'!$L$4:$N$4</c:f>
              <c:strCache>
                <c:ptCount val="3"/>
                <c:pt idx="0">
                  <c:v>Nenhum esforço</c:v>
                </c:pt>
                <c:pt idx="1">
                  <c:v>Indiferente</c:v>
                </c:pt>
                <c:pt idx="2">
                  <c:v>Muito esforço</c:v>
                </c:pt>
              </c:strCache>
            </c:strRef>
          </c:cat>
          <c:val>
            <c:numRef>
              <c:f>'Pergunta 6'!$L$8:$N$8</c:f>
              <c:numCache>
                <c:formatCode>0%</c:formatCode>
                <c:ptCount val="3"/>
                <c:pt idx="0">
                  <c:v>2.6666666666666668E-2</c:v>
                </c:pt>
                <c:pt idx="1">
                  <c:v>0</c:v>
                </c:pt>
                <c:pt idx="2">
                  <c:v>0.97333333333333338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205-4E49-8ABF-0F6FA7E567B5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31 a 40 anos- masculino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1"/>
          <c:order val="0"/>
          <c:tx>
            <c:strRef>
              <c:f>'Pergunta 6'!$B$14</c:f>
              <c:strCache>
                <c:ptCount val="1"/>
                <c:pt idx="0">
                  <c:v>31 a 40 anos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A9C-42E1-817F-88F57DA54423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A9C-42E1-817F-88F57DA54423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A9C-42E1-817F-88F57DA54423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'Pergunta 6'!$L$4:$N$4</c:f>
              <c:strCache>
                <c:ptCount val="3"/>
                <c:pt idx="0">
                  <c:v>Nenhum esforço</c:v>
                </c:pt>
                <c:pt idx="1">
                  <c:v>Indiferente</c:v>
                </c:pt>
                <c:pt idx="2">
                  <c:v>Muito esforço</c:v>
                </c:pt>
              </c:strCache>
            </c:strRef>
          </c:cat>
          <c:val>
            <c:numRef>
              <c:f>'Pergunta 6'!$L$14:$N$14</c:f>
              <c:numCache>
                <c:formatCode>0%</c:formatCode>
                <c:ptCount val="3"/>
                <c:pt idx="0">
                  <c:v>2.9325513196480938E-3</c:v>
                </c:pt>
                <c:pt idx="1">
                  <c:v>7.9178885630498533E-2</c:v>
                </c:pt>
                <c:pt idx="2">
                  <c:v>0.91788856304985333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A9C-42E1-817F-88F57DA54423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326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4588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9648587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25598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6147017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62551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154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255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802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175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333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11/22/2020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904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11/22/2020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503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11/22/2020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113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414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11/22/2020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364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11/22/2020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6236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g1.globo.com/mg/triangulo-mineiro/noticia/2020/02/02/na-rota-do-lixo-alerta-para-doencas-oriundas-do-armazenamento-e-descarte-incorretos-de-residuos.ghtml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jornal.usp.br/atualidades/descarte-irregular-de-residuos-e-origem-para-diversos-problemas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7">
            <a:extLst>
              <a:ext uri="{FF2B5EF4-FFF2-40B4-BE49-F238E27FC236}">
                <a16:creationId xmlns:a16="http://schemas.microsoft.com/office/drawing/2014/main" id="{DD6BC9EB-F181-48AB-BCA2-3D1DB20D2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0997B5-6DEB-42B8-94E6-331942F0B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6" y="999460"/>
            <a:ext cx="5698067" cy="4479852"/>
          </a:xfrm>
        </p:spPr>
        <p:txBody>
          <a:bodyPr anchor="ctr">
            <a:normAutofit/>
          </a:bodyPr>
          <a:lstStyle/>
          <a:p>
            <a:r>
              <a:rPr lang="pt-BR"/>
              <a:t>Leave with us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5ECD2A0-5EA3-4491-B06A-2BB8C97391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1971" y="999460"/>
            <a:ext cx="3123620" cy="4479852"/>
          </a:xfrm>
        </p:spPr>
        <p:txBody>
          <a:bodyPr anchor="ctr">
            <a:normAutofit/>
          </a:bodyPr>
          <a:lstStyle/>
          <a:p>
            <a:pPr algn="l"/>
            <a:r>
              <a:rPr lang="pt-BR"/>
              <a:t>LWS</a:t>
            </a:r>
          </a:p>
        </p:txBody>
      </p:sp>
      <p:sp>
        <p:nvSpPr>
          <p:cNvPr id="21" name="Isosceles Triangle 9">
            <a:extLst>
              <a:ext uri="{FF2B5EF4-FFF2-40B4-BE49-F238E27FC236}">
                <a16:creationId xmlns:a16="http://schemas.microsoft.com/office/drawing/2014/main" id="{D33AAA80-39DC-4020-9BFF-0718F35C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11">
            <a:extLst>
              <a:ext uri="{FF2B5EF4-FFF2-40B4-BE49-F238E27FC236}">
                <a16:creationId xmlns:a16="http://schemas.microsoft.com/office/drawing/2014/main" id="{C9C5D90B-7EE3-4D26-AB7D-A5A3A6E11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39186"/>
            <a:ext cx="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Isosceles Triangle 13">
            <a:extLst>
              <a:ext uri="{FF2B5EF4-FFF2-40B4-BE49-F238E27FC236}">
                <a16:creationId xmlns:a16="http://schemas.microsoft.com/office/drawing/2014/main" id="{1177F295-741F-4EFF-B0CA-BE69295AD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11349404" y="121775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63941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AE4CF20-8BDB-4D05-8101-D3149321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3843375" cy="5545667"/>
          </a:xfrm>
        </p:spPr>
        <p:txBody>
          <a:bodyPr anchor="ctr">
            <a:normAutofit/>
          </a:bodyPr>
          <a:lstStyle/>
          <a:p>
            <a:r>
              <a:rPr lang="pt-BR" dirty="0"/>
              <a:t>Proposta de valor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2B73D0C-A79A-46E2-9E39-218B69655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084" y="609600"/>
            <a:ext cx="5511296" cy="554566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1800" b="1" strike="noStrike" spc="-1" dirty="0">
                <a:solidFill>
                  <a:srgbClr val="FFFFFF"/>
                </a:solidFill>
                <a:latin typeface="Trebuchet MS"/>
              </a:rPr>
              <a:t>Promover a conscientização do descarte ideal dos diversos tipos de resíduos gerados nos centros urbanos, através da indicação de locais de descarte correto e facilitando o acesso aos meios adequados de destino do lixo.</a:t>
            </a:r>
            <a:br>
              <a:rPr lang="pt-BR" dirty="0">
                <a:solidFill>
                  <a:srgbClr val="FFFFFF"/>
                </a:solidFill>
              </a:rPr>
            </a:b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68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72FA9-00E8-4E73-88BD-715E183B3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064" y="232945"/>
            <a:ext cx="3854528" cy="484444"/>
          </a:xfrm>
        </p:spPr>
        <p:txBody>
          <a:bodyPr/>
          <a:lstStyle/>
          <a:p>
            <a:r>
              <a:rPr lang="pt-BR" dirty="0"/>
              <a:t>Interface do aplicativo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CD7E46C-13CF-43C0-9FE0-0B24ED65D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64" y="901147"/>
            <a:ext cx="2682607" cy="561229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D4C3C1B-2BBC-4EFA-8670-86FC63F31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592" y="901146"/>
            <a:ext cx="2682608" cy="56122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BE2C429-18EB-442F-BD31-D6EB86020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9801" y="901146"/>
            <a:ext cx="2682608" cy="561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481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72FA9-00E8-4E73-88BD-715E183B3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064" y="232945"/>
            <a:ext cx="3854528" cy="484444"/>
          </a:xfrm>
        </p:spPr>
        <p:txBody>
          <a:bodyPr/>
          <a:lstStyle/>
          <a:p>
            <a:r>
              <a:rPr lang="pt-BR" dirty="0"/>
              <a:t>Interface do aplicativo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6D03BC5-E90B-4CF8-99E4-FDA853A70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51" y="717389"/>
            <a:ext cx="2758620" cy="577132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207C38D-9498-496F-84CE-EAD0068DB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768" y="717389"/>
            <a:ext cx="2758620" cy="577132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219333D-AE70-44DD-BCA8-03B19A392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0709" y="717389"/>
            <a:ext cx="2758620" cy="577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44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85B5A983-1912-4A97-B0B1-9DADDFAB2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pt-BR" dirty="0"/>
              <a:t>Participantes: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66EF2A-4D55-45D8-81ED-7A38B84B7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r>
              <a:rPr lang="pt-BR" dirty="0" err="1"/>
              <a:t>Franslises</a:t>
            </a:r>
            <a:r>
              <a:rPr lang="pt-BR" dirty="0"/>
              <a:t> </a:t>
            </a:r>
            <a:r>
              <a:rPr lang="pt-BR" sz="1800" b="0" strike="noStrike" spc="-1" dirty="0">
                <a:solidFill>
                  <a:srgbClr val="FFFFFF"/>
                </a:solidFill>
                <a:latin typeface="Trebuchet MS"/>
              </a:rPr>
              <a:t>Carvalho Moura</a:t>
            </a:r>
            <a:endParaRPr lang="pt-BR" dirty="0"/>
          </a:p>
          <a:p>
            <a:r>
              <a:rPr lang="pt-BR" dirty="0"/>
              <a:t>Luiz Felipe </a:t>
            </a:r>
            <a:r>
              <a:rPr lang="pt-BR" dirty="0" err="1"/>
              <a:t>Cayres</a:t>
            </a:r>
            <a:r>
              <a:rPr lang="pt-BR" dirty="0"/>
              <a:t> Vieira</a:t>
            </a:r>
          </a:p>
          <a:p>
            <a:r>
              <a:rPr lang="pt-BR" dirty="0"/>
              <a:t>Mateus Natanael da Silva</a:t>
            </a:r>
          </a:p>
          <a:p>
            <a:r>
              <a:rPr lang="pt-BR" dirty="0"/>
              <a:t>Talita Alessandra Araújo</a:t>
            </a:r>
          </a:p>
        </p:txBody>
      </p:sp>
    </p:spTree>
    <p:extLst>
      <p:ext uri="{BB962C8B-B14F-4D97-AF65-F5344CB8AC3E}">
        <p14:creationId xmlns:p14="http://schemas.microsoft.com/office/powerpoint/2010/main" val="2215530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3EA5B6-0730-4582-BD42-580D274CC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3843375" cy="5545667"/>
          </a:xfrm>
        </p:spPr>
        <p:txBody>
          <a:bodyPr anchor="ctr">
            <a:normAutofit/>
          </a:bodyPr>
          <a:lstStyle/>
          <a:p>
            <a:r>
              <a:rPr lang="pt-BR" dirty="0"/>
              <a:t>Dor</a:t>
            </a:r>
          </a:p>
        </p:txBody>
      </p:sp>
      <p:sp>
        <p:nvSpPr>
          <p:cNvPr id="39" name="Espaço Reservado para Conteúdo 2">
            <a:extLst>
              <a:ext uri="{FF2B5EF4-FFF2-40B4-BE49-F238E27FC236}">
                <a16:creationId xmlns:a16="http://schemas.microsoft.com/office/drawing/2014/main" id="{76F06E2B-A3E9-4DEE-B115-024C4E2AC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084" y="609600"/>
            <a:ext cx="5511296" cy="5545667"/>
          </a:xfrm>
        </p:spPr>
        <p:txBody>
          <a:bodyPr anchor="ctr"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Poluição do meio ambiente com descarte incorreto de resíduos;</a:t>
            </a:r>
          </a:p>
          <a:p>
            <a:r>
              <a:rPr lang="pt-BR" dirty="0">
                <a:solidFill>
                  <a:srgbClr val="FFFFFF"/>
                </a:solidFill>
              </a:rPr>
              <a:t>Proliferação de vetores e transmissão de doenças;</a:t>
            </a:r>
          </a:p>
          <a:p>
            <a:r>
              <a:rPr lang="pt-BR" dirty="0">
                <a:solidFill>
                  <a:srgbClr val="FFFFFF"/>
                </a:solidFill>
              </a:rPr>
              <a:t>Indisponibilidade de locais para descarte correto de resíduos;</a:t>
            </a:r>
          </a:p>
          <a:p>
            <a:r>
              <a:rPr lang="pt-BR" dirty="0">
                <a:solidFill>
                  <a:srgbClr val="FFFFFF"/>
                </a:solidFill>
              </a:rPr>
              <a:t>Desinformação sobre pontos de coleta de resíduos.</a:t>
            </a:r>
          </a:p>
        </p:txBody>
      </p:sp>
    </p:spTree>
    <p:extLst>
      <p:ext uri="{BB962C8B-B14F-4D97-AF65-F5344CB8AC3E}">
        <p14:creationId xmlns:p14="http://schemas.microsoft.com/office/powerpoint/2010/main" val="899646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D5FD13B3-3F58-4777-997E-5447AA079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FE7BD20-6D81-4370-9DB7-04C9B4E9FC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08F0ECF-D673-4442-A82C-CDA64905A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2AF8E598-80EA-41AD-A0F3-9543D601A0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AC7D6F9C-7670-4ACC-ACE1-A6BD24F5C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F420142-D3AA-46D3-A3A5-250686CD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051037D6-83DE-41D6-9103-84ABD0FEE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FCAED6F3-E1FA-489A-A2B1-E97972EB4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AA247423-55F2-4D5D-806A-BE33BE6B1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B2FE1F39-B712-4260-8DA6-3B6A941028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0259AF7F-DAB9-4EE7-BBEF-7B961E5CF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CB97DFD6-27B3-4634-9360-1237E6871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Dor (informações externas)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966C718-27A5-4F15-BD3F-A8D92C8C44D0}"/>
              </a:ext>
            </a:extLst>
          </p:cNvPr>
          <p:cNvSpPr txBox="1"/>
          <p:nvPr/>
        </p:nvSpPr>
        <p:spPr>
          <a:xfrm>
            <a:off x="6336287" y="2160589"/>
            <a:ext cx="2934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Fonte: (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https://g1.globo.com/mg/triangulo-mineiro/noticia/2020/02/02/na-rota-do-lixo-alerta-para-doencas-oriundas-do-armazenamento-e-descarte-incorretos-de-residuos.ghtml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) Acesso em 09/11 – 21:30.</a:t>
            </a:r>
          </a:p>
        </p:txBody>
      </p:sp>
      <p:pic>
        <p:nvPicPr>
          <p:cNvPr id="8" name="Espaço Reservado para Conteúdo 7" descr="Interface gráfica do usuário&#10;&#10;Descrição gerada automaticamente">
            <a:extLst>
              <a:ext uri="{FF2B5EF4-FFF2-40B4-BE49-F238E27FC236}">
                <a16:creationId xmlns:a16="http://schemas.microsoft.com/office/drawing/2014/main" id="{E196F69B-19E7-4995-B9B1-28B54001307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r="3264" b="2"/>
          <a:stretch/>
        </p:blipFill>
        <p:spPr>
          <a:xfrm>
            <a:off x="677334" y="2159331"/>
            <a:ext cx="5423429" cy="388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30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59C232-7A71-4A36-B2CF-41FF557D5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Dor (informações externas)</a:t>
            </a:r>
          </a:p>
        </p:txBody>
      </p:sp>
      <p:pic>
        <p:nvPicPr>
          <p:cNvPr id="5" name="Espaço Reservado para Conteúdo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11950DE-8F68-4796-BA77-1D05C4E129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7474" y="2159331"/>
            <a:ext cx="5283289" cy="293222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6218154-CA0C-4F9B-9BF1-A16661C494F6}"/>
              </a:ext>
            </a:extLst>
          </p:cNvPr>
          <p:cNvSpPr txBox="1"/>
          <p:nvPr/>
        </p:nvSpPr>
        <p:spPr>
          <a:xfrm>
            <a:off x="6416039" y="2160589"/>
            <a:ext cx="2927185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</a:rPr>
              <a:t>Fonte: (</a:t>
            </a: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https://jornal.usp.br/atualidades/descarte-irregular-de-residuos-e-origem-para-diversos-problemas/</a:t>
            </a: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</a:rPr>
              <a:t>) Acesso em 09/11 – 21:42.</a:t>
            </a:r>
          </a:p>
        </p:txBody>
      </p:sp>
    </p:spTree>
    <p:extLst>
      <p:ext uri="{BB962C8B-B14F-4D97-AF65-F5344CB8AC3E}">
        <p14:creationId xmlns:p14="http://schemas.microsoft.com/office/powerpoint/2010/main" val="3738187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40FC6D-7417-412A-953B-A73A2D0FD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34" y="452816"/>
            <a:ext cx="7958331" cy="1077229"/>
          </a:xfrm>
        </p:spPr>
        <p:txBody>
          <a:bodyPr/>
          <a:lstStyle/>
          <a:p>
            <a:r>
              <a:rPr lang="pt-BR" dirty="0"/>
              <a:t>Validação da dor (144 entrevistados)</a:t>
            </a:r>
          </a:p>
        </p:txBody>
      </p:sp>
      <p:graphicFrame>
        <p:nvGraphicFramePr>
          <p:cNvPr id="4" name="Chart 10">
            <a:extLst>
              <a:ext uri="{FF2B5EF4-FFF2-40B4-BE49-F238E27FC236}">
                <a16:creationId xmlns:a16="http://schemas.microsoft.com/office/drawing/2014/main" id="{78650C5E-83A7-425F-A72D-61F05D36D9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5355658"/>
              </p:ext>
            </p:extLst>
          </p:nvPr>
        </p:nvGraphicFramePr>
        <p:xfrm>
          <a:off x="1602312" y="2441878"/>
          <a:ext cx="4286751" cy="3221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10">
            <a:extLst>
              <a:ext uri="{FF2B5EF4-FFF2-40B4-BE49-F238E27FC236}">
                <a16:creationId xmlns:a16="http://schemas.microsoft.com/office/drawing/2014/main" id="{92BB5A3B-C47D-4F22-8DD5-C9D0AD936E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1019164"/>
              </p:ext>
            </p:extLst>
          </p:nvPr>
        </p:nvGraphicFramePr>
        <p:xfrm>
          <a:off x="6302938" y="2441878"/>
          <a:ext cx="4151247" cy="3221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33D1D93B-5E83-4960-8DFF-BDA9A256007B}"/>
              </a:ext>
            </a:extLst>
          </p:cNvPr>
          <p:cNvSpPr txBox="1"/>
          <p:nvPr/>
        </p:nvSpPr>
        <p:spPr>
          <a:xfrm>
            <a:off x="1529151" y="1278075"/>
            <a:ext cx="87198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2000" b="0" strike="noStrike" spc="-1" dirty="0">
                <a:solidFill>
                  <a:srgbClr val="81D41A"/>
                </a:solidFill>
                <a:latin typeface="Trebuchet MS"/>
              </a:rPr>
              <a:t>O quanto você se considera preocupado(a) com o meio ambiente? Sendo </a:t>
            </a:r>
            <a:r>
              <a:rPr lang="pt-BR" sz="2000" b="1" strike="noStrike" spc="-1" dirty="0">
                <a:solidFill>
                  <a:srgbClr val="000000"/>
                </a:solidFill>
                <a:latin typeface="Trebuchet MS"/>
              </a:rPr>
              <a:t>0</a:t>
            </a:r>
            <a:endParaRPr lang="pt-BR" sz="2000" b="0" strike="noStrike" spc="-1" dirty="0">
              <a:solidFill>
                <a:srgbClr val="81D41A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000" b="0" strike="noStrike" spc="-1" dirty="0">
                <a:solidFill>
                  <a:srgbClr val="81D41A"/>
                </a:solidFill>
                <a:latin typeface="Trebuchet MS"/>
              </a:rPr>
              <a:t>nada preocupado e </a:t>
            </a:r>
            <a:r>
              <a:rPr lang="pt-BR" sz="2000" b="1" strike="noStrike" spc="-1" dirty="0">
                <a:solidFill>
                  <a:srgbClr val="000000"/>
                </a:solidFill>
                <a:latin typeface="Trebuchet MS"/>
              </a:rPr>
              <a:t>7</a:t>
            </a:r>
            <a:r>
              <a:rPr lang="pt-BR" sz="2000" b="0" strike="noStrike" spc="-1" dirty="0">
                <a:solidFill>
                  <a:srgbClr val="81D41A"/>
                </a:solidFill>
                <a:latin typeface="Trebuchet MS"/>
              </a:rPr>
              <a:t> muito preocupado</a:t>
            </a:r>
            <a:endParaRPr lang="pt-BR" sz="2000" b="0" strike="noStrike" spc="-1" dirty="0">
              <a:solidFill>
                <a:srgbClr val="81D41A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3931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43D804-2B54-4B8A-B691-101C6F0F7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2000" b="0" strike="noStrike" spc="-1" dirty="0">
                <a:solidFill>
                  <a:srgbClr val="81D41A"/>
                </a:solidFill>
                <a:latin typeface="Trebuchet MS"/>
              </a:rPr>
              <a:t>O quanto você se considera preocupado(a) com o impacto de resíduos no meio ambiente? (ex.: pilhas e baterias, medicamentos, eletroeletrônicos, óleos e graxas, </a:t>
            </a:r>
            <a:r>
              <a:rPr lang="pt-BR" sz="2000" b="0" strike="noStrike" spc="-1" dirty="0" err="1">
                <a:solidFill>
                  <a:srgbClr val="81D41A"/>
                </a:solidFill>
                <a:latin typeface="Trebuchet MS"/>
              </a:rPr>
              <a:t>etc</a:t>
            </a:r>
            <a:r>
              <a:rPr lang="pt-BR" sz="2000" b="0" strike="noStrike" spc="-1" dirty="0">
                <a:solidFill>
                  <a:srgbClr val="81D41A"/>
                </a:solidFill>
                <a:latin typeface="Trebuchet MS"/>
              </a:rPr>
              <a:t>). Sendo </a:t>
            </a:r>
            <a:r>
              <a:rPr lang="pt-BR" sz="2000" b="1" strike="noStrike" spc="-1" dirty="0">
                <a:solidFill>
                  <a:srgbClr val="000000"/>
                </a:solidFill>
                <a:latin typeface="Trebuchet MS"/>
              </a:rPr>
              <a:t>0</a:t>
            </a:r>
            <a:r>
              <a:rPr lang="pt-BR" sz="2000" b="0" strike="noStrike" spc="-1" dirty="0">
                <a:solidFill>
                  <a:srgbClr val="81D41A"/>
                </a:solidFill>
                <a:latin typeface="Trebuchet MS"/>
              </a:rPr>
              <a:t> nada preocupado e </a:t>
            </a:r>
            <a:r>
              <a:rPr lang="pt-BR" sz="2000" b="1" strike="noStrike" spc="-1" dirty="0">
                <a:solidFill>
                  <a:srgbClr val="000000"/>
                </a:solidFill>
                <a:latin typeface="Trebuchet MS"/>
              </a:rPr>
              <a:t>7</a:t>
            </a:r>
            <a:r>
              <a:rPr lang="pt-BR" sz="2000" b="0" strike="noStrike" spc="-1" dirty="0">
                <a:solidFill>
                  <a:srgbClr val="81D41A"/>
                </a:solidFill>
                <a:latin typeface="Trebuchet MS"/>
              </a:rPr>
              <a:t> muito preocupado </a:t>
            </a:r>
            <a:endParaRPr lang="en-US" sz="2000" b="0" strike="noStrike" spc="-1" dirty="0">
              <a:solidFill>
                <a:srgbClr val="81D41A"/>
              </a:solidFill>
              <a:latin typeface="Trebuchet MS"/>
            </a:endParaRPr>
          </a:p>
        </p:txBody>
      </p:sp>
      <p:graphicFrame>
        <p:nvGraphicFramePr>
          <p:cNvPr id="7" name="Chart 10">
            <a:extLst>
              <a:ext uri="{FF2B5EF4-FFF2-40B4-BE49-F238E27FC236}">
                <a16:creationId xmlns:a16="http://schemas.microsoft.com/office/drawing/2014/main" id="{3998BADF-1105-4EFE-83D7-ECEA1C7F89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2279230"/>
              </p:ext>
            </p:extLst>
          </p:nvPr>
        </p:nvGraphicFramePr>
        <p:xfrm>
          <a:off x="1473959" y="2402006"/>
          <a:ext cx="4047844" cy="2876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10">
            <a:extLst>
              <a:ext uri="{FF2B5EF4-FFF2-40B4-BE49-F238E27FC236}">
                <a16:creationId xmlns:a16="http://schemas.microsoft.com/office/drawing/2014/main" id="{188C55A8-D6FA-453D-B9AA-D503AD7F54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3356534"/>
              </p:ext>
            </p:extLst>
          </p:nvPr>
        </p:nvGraphicFramePr>
        <p:xfrm>
          <a:off x="6325239" y="2402006"/>
          <a:ext cx="4047844" cy="2876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57636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70A5A8-B5E2-49E3-B970-E563A5857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sz="2400" b="0" strike="noStrike" spc="-1" dirty="0">
                <a:solidFill>
                  <a:srgbClr val="90C226"/>
                </a:solidFill>
                <a:latin typeface="Trebuchet MS"/>
              </a:rPr>
              <a:t>Uma vez que você fosse informado dos prejuízos ambientais provenientes do descarte incorreto de resíduos, quanto você se esforçaria para dar a destinação correta? Sendo </a:t>
            </a:r>
            <a:r>
              <a:rPr lang="pt-BR" sz="2400" b="1" strike="noStrike" spc="-1" dirty="0">
                <a:solidFill>
                  <a:srgbClr val="000000"/>
                </a:solidFill>
                <a:latin typeface="Trebuchet MS"/>
              </a:rPr>
              <a:t>0</a:t>
            </a:r>
            <a:r>
              <a:rPr lang="pt-BR" sz="2400" b="0" strike="noStrike" spc="-1" dirty="0">
                <a:solidFill>
                  <a:srgbClr val="90C226"/>
                </a:solidFill>
                <a:latin typeface="Trebuchet MS"/>
              </a:rPr>
              <a:t> não me esforçaria e </a:t>
            </a:r>
            <a:r>
              <a:rPr lang="pt-BR" sz="2400" b="0" strike="noStrike" spc="-1" dirty="0">
                <a:solidFill>
                  <a:srgbClr val="000000"/>
                </a:solidFill>
                <a:latin typeface="Trebuchet MS"/>
              </a:rPr>
              <a:t>7</a:t>
            </a:r>
            <a:r>
              <a:rPr lang="pt-BR" sz="2400" b="0" strike="noStrike" spc="-1" dirty="0">
                <a:solidFill>
                  <a:srgbClr val="90C226"/>
                </a:solidFill>
                <a:latin typeface="Trebuchet MS"/>
              </a:rPr>
              <a:t> me esforçaria muito</a:t>
            </a:r>
            <a:endParaRPr lang="en-US" sz="2400" b="0" strike="noStrike" spc="-1" dirty="0">
              <a:solidFill>
                <a:srgbClr val="FFFFFF"/>
              </a:solidFill>
              <a:latin typeface="Trebuchet MS"/>
            </a:endParaRPr>
          </a:p>
        </p:txBody>
      </p:sp>
      <p:graphicFrame>
        <p:nvGraphicFramePr>
          <p:cNvPr id="3" name="Chart 10">
            <a:extLst>
              <a:ext uri="{FF2B5EF4-FFF2-40B4-BE49-F238E27FC236}">
                <a16:creationId xmlns:a16="http://schemas.microsoft.com/office/drawing/2014/main" id="{9AFAE95B-F0D6-42C4-B1F2-DB892EFCB3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5725710"/>
              </p:ext>
            </p:extLst>
          </p:nvPr>
        </p:nvGraphicFramePr>
        <p:xfrm>
          <a:off x="1433015" y="2521032"/>
          <a:ext cx="4321792" cy="3180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10">
            <a:extLst>
              <a:ext uri="{FF2B5EF4-FFF2-40B4-BE49-F238E27FC236}">
                <a16:creationId xmlns:a16="http://schemas.microsoft.com/office/drawing/2014/main" id="{AA0FEB9E-03F2-4BA1-AA08-94293D50B6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3602968"/>
              </p:ext>
            </p:extLst>
          </p:nvPr>
        </p:nvGraphicFramePr>
        <p:xfrm>
          <a:off x="6437193" y="2521032"/>
          <a:ext cx="4132946" cy="3180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58130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7">
            <a:extLst>
              <a:ext uri="{FF2B5EF4-FFF2-40B4-BE49-F238E27FC236}">
                <a16:creationId xmlns:a16="http://schemas.microsoft.com/office/drawing/2014/main" id="{3F993C45-B237-4CD5-A232-CD2DFFF5A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E9EA4F6-F0E3-4DB3-8F82-B91A1F693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9">
              <a:extLst>
                <a:ext uri="{FF2B5EF4-FFF2-40B4-BE49-F238E27FC236}">
                  <a16:creationId xmlns:a16="http://schemas.microsoft.com/office/drawing/2014/main" id="{43A7345F-1794-4777-80F8-B67B01BE7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AEB4062E-9879-4D6E-8C9A-55D81D61C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E0E1E50E-9B56-49FC-AC93-34C80F438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786CF095-2697-4E6D-832B-E71B7C8D6D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A93A2EA0-D245-490B-A61D-8B32A8DF4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6BAC7BF2-009C-48C7-A7F2-2139B5079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7D60F62B-3828-4F12-B884-8A8925325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8A41293-53F5-4380-B216-EB66A4353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A6DDE673-E05B-400B-B6E1-335E425D8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ADFFC45-3DC9-4433-926F-043E879D9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5F26A87-0610-435F-AA13-BD658385C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67230" y="-8468"/>
            <a:ext cx="4763558" cy="6866467"/>
            <a:chOff x="67175" y="-8467"/>
            <a:chExt cx="4763558" cy="68664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321436-5AAD-4FB6-BB0D-316D4540E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520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4B0BD33-3D46-4F43-947A-825DFEF61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7175" y="3681413"/>
              <a:ext cx="4763558" cy="3176587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92E26C27-E1F5-47DC-9F83-469D196C5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58764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5F944E7-2B4E-4AE2-B4DB-846FF8AE0B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0730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FF14952D-390F-46CC-B302-73DDD9C41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9621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67CDE55-B22A-40D0-882A-9452919EE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11788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8C409231-C942-4808-B529-DAC32A7DB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8954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210868B-0C13-4A86-940D-CC0102FDC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1282701"/>
            <a:ext cx="5096060" cy="4307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 dirty="0" err="1"/>
              <a:t>Objetivos</a:t>
            </a:r>
            <a:r>
              <a:rPr lang="en-US" sz="5400" dirty="0"/>
              <a:t>: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9370F01-B8C9-4CE4-824C-92B2792E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6497" y="-8468"/>
            <a:ext cx="5074930" cy="6866468"/>
          </a:xfrm>
          <a:custGeom>
            <a:avLst/>
            <a:gdLst>
              <a:gd name="connsiteX0" fmla="*/ 0 w 5074930"/>
              <a:gd name="connsiteY0" fmla="*/ 0 h 6858000"/>
              <a:gd name="connsiteX1" fmla="*/ 1249825 w 5074930"/>
              <a:gd name="connsiteY1" fmla="*/ 0 h 6858000"/>
              <a:gd name="connsiteX2" fmla="*/ 1249825 w 5074930"/>
              <a:gd name="connsiteY2" fmla="*/ 8457 h 6858000"/>
              <a:gd name="connsiteX3" fmla="*/ 5074930 w 5074930"/>
              <a:gd name="connsiteY3" fmla="*/ 8457 h 6858000"/>
              <a:gd name="connsiteX4" fmla="*/ 5074930 w 5074930"/>
              <a:gd name="connsiteY4" fmla="*/ 6858000 h 6858000"/>
              <a:gd name="connsiteX5" fmla="*/ 1249825 w 5074930"/>
              <a:gd name="connsiteY5" fmla="*/ 6858000 h 6858000"/>
              <a:gd name="connsiteX6" fmla="*/ 1109383 w 507493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4930" h="6858000">
                <a:moveTo>
                  <a:pt x="0" y="0"/>
                </a:moveTo>
                <a:lnTo>
                  <a:pt x="1249825" y="0"/>
                </a:lnTo>
                <a:lnTo>
                  <a:pt x="1249825" y="8457"/>
                </a:lnTo>
                <a:lnTo>
                  <a:pt x="5074930" y="8457"/>
                </a:lnTo>
                <a:lnTo>
                  <a:pt x="5074930" y="6858000"/>
                </a:lnTo>
                <a:lnTo>
                  <a:pt x="1249825" y="6858000"/>
                </a:lnTo>
                <a:lnTo>
                  <a:pt x="1109383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F0C77F1-1783-459D-BF36-3F78FE943451}"/>
              </a:ext>
            </a:extLst>
          </p:cNvPr>
          <p:cNvSpPr txBox="1"/>
          <p:nvPr/>
        </p:nvSpPr>
        <p:spPr>
          <a:xfrm>
            <a:off x="7723720" y="2638609"/>
            <a:ext cx="448770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Mapear os pontos de destinação de diversos resíduos;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Cadastrar novos pontos de destinação de resíduos;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Disponibilizar informações ao usuário sobre o impacto de diversos resíduos.</a:t>
            </a:r>
          </a:p>
          <a:p>
            <a:pPr marL="0" indent="0">
              <a:buNone/>
            </a:pPr>
            <a:br>
              <a:rPr lang="pt-BR" dirty="0">
                <a:solidFill>
                  <a:srgbClr val="FFFFFF"/>
                </a:solidFill>
              </a:rPr>
            </a:br>
            <a:endParaRPr lang="pt-BR" dirty="0">
              <a:solidFill>
                <a:srgbClr val="FFFFFF"/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7847738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334</Words>
  <Application>Microsoft Office PowerPoint</Application>
  <PresentationFormat>Widescreen</PresentationFormat>
  <Paragraphs>36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Arial</vt:lpstr>
      <vt:lpstr>Trebuchet MS</vt:lpstr>
      <vt:lpstr>Wingdings 3</vt:lpstr>
      <vt:lpstr>Facetado</vt:lpstr>
      <vt:lpstr>Leave with us</vt:lpstr>
      <vt:lpstr>Participantes:</vt:lpstr>
      <vt:lpstr>Dor</vt:lpstr>
      <vt:lpstr>Dor (informações externas)</vt:lpstr>
      <vt:lpstr>Dor (informações externas)</vt:lpstr>
      <vt:lpstr>Validação da dor (144 entrevistados)</vt:lpstr>
      <vt:lpstr>O quanto você se considera preocupado(a) com o impacto de resíduos no meio ambiente? (ex.: pilhas e baterias, medicamentos, eletroeletrônicos, óleos e graxas, etc). Sendo 0 nada preocupado e 7 muito preocupado </vt:lpstr>
      <vt:lpstr>Uma vez que você fosse informado dos prejuízos ambientais provenientes do descarte incorreto de resíduos, quanto você se esforçaria para dar a destinação correta? Sendo 0 não me esforçaria e 7 me esforçaria muito</vt:lpstr>
      <vt:lpstr>Objetivos:</vt:lpstr>
      <vt:lpstr>Proposta de valor</vt:lpstr>
      <vt:lpstr>Interface do aplicativo</vt:lpstr>
      <vt:lpstr>Interface do aplicativo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Leave with us</dc:title>
  <dc:creator>Talita Araújo</dc:creator>
  <cp:lastModifiedBy>Talita Araújo</cp:lastModifiedBy>
  <cp:revision>4</cp:revision>
  <dcterms:created xsi:type="dcterms:W3CDTF">2020-11-11T00:10:55Z</dcterms:created>
  <dcterms:modified xsi:type="dcterms:W3CDTF">2020-11-22T20:36:09Z</dcterms:modified>
</cp:coreProperties>
</file>